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77" r:id="rId5"/>
    <p:sldId id="259" r:id="rId6"/>
    <p:sldId id="262" r:id="rId7"/>
    <p:sldId id="258" r:id="rId8"/>
    <p:sldId id="278" r:id="rId9"/>
    <p:sldId id="261" r:id="rId10"/>
    <p:sldId id="263" r:id="rId11"/>
    <p:sldId id="264" r:id="rId12"/>
    <p:sldId id="265" r:id="rId13"/>
    <p:sldId id="267" r:id="rId14"/>
    <p:sldId id="279" r:id="rId15"/>
    <p:sldId id="268" r:id="rId16"/>
    <p:sldId id="269" r:id="rId17"/>
    <p:sldId id="270" r:id="rId18"/>
    <p:sldId id="280" r:id="rId19"/>
    <p:sldId id="271" r:id="rId20"/>
    <p:sldId id="272" r:id="rId21"/>
    <p:sldId id="273" r:id="rId22"/>
    <p:sldId id="274" r:id="rId23"/>
    <p:sldId id="275" r:id="rId24"/>
    <p:sldId id="276" r:id="rId25"/>
    <p:sldId id="281" r:id="rId2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5B2E-DAE4-41D8-BF83-F0D3330722D8}" type="datetimeFigureOut">
              <a:rPr lang="it-IT" smtClean="0"/>
              <a:pPr/>
              <a:t>14/02/2016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7055-8A4B-47F6-A516-5A5153D4E57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5B2E-DAE4-41D8-BF83-F0D3330722D8}" type="datetimeFigureOut">
              <a:rPr lang="it-IT" smtClean="0"/>
              <a:pPr/>
              <a:t>14/02/2016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7055-8A4B-47F6-A516-5A5153D4E57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5B2E-DAE4-41D8-BF83-F0D3330722D8}" type="datetimeFigureOut">
              <a:rPr lang="it-IT" smtClean="0"/>
              <a:pPr/>
              <a:t>14/02/2016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7055-8A4B-47F6-A516-5A5153D4E57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5B2E-DAE4-41D8-BF83-F0D3330722D8}" type="datetimeFigureOut">
              <a:rPr lang="it-IT" smtClean="0"/>
              <a:pPr/>
              <a:t>14/02/2016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7055-8A4B-47F6-A516-5A5153D4E57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5B2E-DAE4-41D8-BF83-F0D3330722D8}" type="datetimeFigureOut">
              <a:rPr lang="it-IT" smtClean="0"/>
              <a:pPr/>
              <a:t>14/02/2016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7055-8A4B-47F6-A516-5A5153D4E57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5B2E-DAE4-41D8-BF83-F0D3330722D8}" type="datetimeFigureOut">
              <a:rPr lang="it-IT" smtClean="0"/>
              <a:pPr/>
              <a:t>14/02/2016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7055-8A4B-47F6-A516-5A5153D4E57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5B2E-DAE4-41D8-BF83-F0D3330722D8}" type="datetimeFigureOut">
              <a:rPr lang="it-IT" smtClean="0"/>
              <a:pPr/>
              <a:t>14/02/2016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7055-8A4B-47F6-A516-5A5153D4E57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5B2E-DAE4-41D8-BF83-F0D3330722D8}" type="datetimeFigureOut">
              <a:rPr lang="it-IT" smtClean="0"/>
              <a:pPr/>
              <a:t>14/02/2016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7055-8A4B-47F6-A516-5A5153D4E57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5B2E-DAE4-41D8-BF83-F0D3330722D8}" type="datetimeFigureOut">
              <a:rPr lang="it-IT" smtClean="0"/>
              <a:pPr/>
              <a:t>14/02/2016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7055-8A4B-47F6-A516-5A5153D4E57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5B2E-DAE4-41D8-BF83-F0D3330722D8}" type="datetimeFigureOut">
              <a:rPr lang="it-IT" smtClean="0"/>
              <a:pPr/>
              <a:t>14/02/2016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7055-8A4B-47F6-A516-5A5153D4E57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5B2E-DAE4-41D8-BF83-F0D3330722D8}" type="datetimeFigureOut">
              <a:rPr lang="it-IT" smtClean="0"/>
              <a:pPr/>
              <a:t>14/02/2016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7055-8A4B-47F6-A516-5A5153D4E57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55B2E-DAE4-41D8-BF83-F0D3330722D8}" type="datetimeFigureOut">
              <a:rPr lang="it-IT" smtClean="0"/>
              <a:pPr/>
              <a:t>14/02/2016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D7055-8A4B-47F6-A516-5A5153D4E57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SACRAMENTO DELLA RICONCILIAZIONE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DUE INCONTRI </a:t>
            </a:r>
            <a:r>
              <a:rPr lang="it-IT" dirty="0" err="1" smtClean="0"/>
              <a:t>DI</a:t>
            </a:r>
            <a:r>
              <a:rPr lang="it-IT" dirty="0" smtClean="0"/>
              <a:t> CATECHESI</a:t>
            </a:r>
          </a:p>
          <a:p>
            <a:r>
              <a:rPr lang="it-IT" dirty="0" smtClean="0"/>
              <a:t>PER UNA ESPERIENZA DELLA MISERCORDIA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Alcune caratteristiche del peccato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dirty="0" smtClean="0"/>
              <a:t>	La Scrittura è preoccupata del peccato di fondo (NT </a:t>
            </a:r>
            <a:r>
              <a:rPr lang="it-IT" b="1" dirty="0" err="1" smtClean="0"/>
              <a:t>hamartia</a:t>
            </a:r>
            <a:r>
              <a:rPr lang="it-IT" dirty="0" smtClean="0"/>
              <a:t>). E cioè:</a:t>
            </a:r>
          </a:p>
          <a:p>
            <a:pPr>
              <a:buNone/>
            </a:pPr>
            <a:endParaRPr lang="it-IT" dirty="0" smtClean="0"/>
          </a:p>
          <a:p>
            <a:pPr marL="514350" indent="-514350">
              <a:buAutoNum type="alphaLcParenR"/>
            </a:pPr>
            <a:r>
              <a:rPr lang="it-IT" b="1" dirty="0" smtClean="0"/>
              <a:t>sfiducia e </a:t>
            </a:r>
            <a:r>
              <a:rPr lang="it-IT" dirty="0" smtClean="0"/>
              <a:t>incredulità verso Dio; </a:t>
            </a:r>
          </a:p>
          <a:p>
            <a:pPr marL="514350" indent="-514350">
              <a:buAutoNum type="alphaLcParenR"/>
            </a:pPr>
            <a:r>
              <a:rPr lang="it-IT" b="1" dirty="0" smtClean="0"/>
              <a:t>idolatria</a:t>
            </a:r>
            <a:endParaRPr lang="it-IT" dirty="0" smtClean="0"/>
          </a:p>
          <a:p>
            <a:pPr marL="514350" indent="-514350">
              <a:buAutoNum type="alphaLcParenR"/>
            </a:pPr>
            <a:r>
              <a:rPr lang="it-IT" b="1" dirty="0" smtClean="0"/>
              <a:t>dominio della carne e delle sue opere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>
              <a:buNone/>
            </a:pPr>
            <a:r>
              <a:rPr lang="it-IT" dirty="0" smtClean="0"/>
              <a:t>Una descrizione più dettagliata mette in evidenza:</a:t>
            </a:r>
          </a:p>
          <a:p>
            <a:pPr lvl="0">
              <a:buNone/>
            </a:pPr>
            <a:endParaRPr lang="it-IT" dirty="0" smtClean="0"/>
          </a:p>
          <a:p>
            <a:pPr lvl="0">
              <a:buFont typeface="Wingdings" pitchFamily="2" charset="2"/>
              <a:buChar char="Ø"/>
            </a:pPr>
            <a:r>
              <a:rPr lang="it-IT" dirty="0" err="1" smtClean="0"/>
              <a:t>ll</a:t>
            </a:r>
            <a:r>
              <a:rPr lang="it-IT" dirty="0" smtClean="0"/>
              <a:t> peccato è un atto di sfiducia nei confronti di Dio e del prossimo</a:t>
            </a:r>
          </a:p>
          <a:p>
            <a:pPr lvl="0">
              <a:buFont typeface="Wingdings" pitchFamily="2" charset="2"/>
              <a:buChar char="Ø"/>
            </a:pPr>
            <a:r>
              <a:rPr lang="it-IT" dirty="0" smtClean="0"/>
              <a:t>Dimensione personale del peccato, come smarrimento, infelicità, morte e castigo. Sottrarsi al progetto di Dio, reca con sé pesanti conseguenza</a:t>
            </a:r>
          </a:p>
          <a:p>
            <a:pPr lvl="0">
              <a:buFont typeface="Wingdings" pitchFamily="2" charset="2"/>
              <a:buChar char="Ø"/>
            </a:pPr>
            <a:r>
              <a:rPr lang="it-IT" dirty="0" smtClean="0"/>
              <a:t>Chi si sottrae a Dio incorre nel castigo. </a:t>
            </a:r>
          </a:p>
          <a:p>
            <a:pPr lvl="0">
              <a:buFont typeface="Wingdings" pitchFamily="2" charset="2"/>
              <a:buChar char="Ø"/>
            </a:pPr>
            <a:r>
              <a:rPr lang="it-IT" dirty="0" smtClean="0"/>
              <a:t>Il peccato è contro la comunità</a:t>
            </a:r>
          </a:p>
          <a:p>
            <a:pPr>
              <a:buFont typeface="Wingdings" pitchFamily="2" charset="2"/>
              <a:buChar char="Ø"/>
            </a:pPr>
            <a:r>
              <a:rPr lang="it-IT" dirty="0" smtClean="0"/>
              <a:t>I grossi peccati sociali hanno un nome: il lusso, il potere, il denaro, la violenza, la persecuzione.</a:t>
            </a:r>
          </a:p>
          <a:p>
            <a:pPr>
              <a:buFont typeface="Wingdings" pitchFamily="2" charset="2"/>
              <a:buChar char="Ø"/>
            </a:pPr>
            <a:r>
              <a:rPr lang="it-IT" dirty="0" smtClean="0"/>
              <a:t>Il peccato si identifica in gruppi particolari (scribi e farisei..)</a:t>
            </a:r>
          </a:p>
          <a:p>
            <a:pPr>
              <a:buFont typeface="Wingdings" pitchFamily="2" charset="2"/>
              <a:buChar char="Ø"/>
            </a:pPr>
            <a:r>
              <a:rPr lang="it-IT" dirty="0" smtClean="0"/>
              <a:t>Il peccato ferisce la Chiesa dentro (lo scandalo) e fuori (scandalizza il mondo)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MYSTERIUM PIETATIS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b="1" u="sng" dirty="0" smtClean="0"/>
              <a:t>HESED</a:t>
            </a:r>
          </a:p>
          <a:p>
            <a:pPr marL="514350" indent="-514350">
              <a:buAutoNum type="alphaLcParenR"/>
            </a:pPr>
            <a:r>
              <a:rPr lang="it-IT" dirty="0" smtClean="0"/>
              <a:t>Gesù è perennemente in lotta con il peccato</a:t>
            </a:r>
          </a:p>
          <a:p>
            <a:pPr marL="514350" indent="-514350">
              <a:buAutoNum type="alphaLcParenR"/>
            </a:pPr>
            <a:r>
              <a:rPr lang="it-IT" dirty="0" smtClean="0"/>
              <a:t>E’ venuto a portare la buona notizia del perdono</a:t>
            </a:r>
          </a:p>
          <a:p>
            <a:pPr marL="514350" indent="-514350">
              <a:buAutoNum type="alphaLcParenR"/>
            </a:pPr>
            <a:r>
              <a:rPr lang="it-IT" dirty="0" smtClean="0"/>
              <a:t>I suoi gesti verso i peccatori lo testimoniano</a:t>
            </a:r>
          </a:p>
          <a:p>
            <a:pPr marL="514350" indent="-514350">
              <a:buAutoNum type="alphaLcParenR"/>
            </a:pPr>
            <a:r>
              <a:rPr lang="it-IT" dirty="0" smtClean="0"/>
              <a:t>Egli annuncia la “gioia” di Dio per la conversione degli uomini</a:t>
            </a:r>
          </a:p>
          <a:p>
            <a:pPr marL="514350" indent="-514350">
              <a:buAutoNum type="alphaLcParenR"/>
            </a:pPr>
            <a:r>
              <a:rPr lang="it-IT" dirty="0" smtClean="0"/>
              <a:t>La misericordia di Dio continua nella Chiesa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it-IT" dirty="0" smtClean="0"/>
              <a:t>	Molto</a:t>
            </a:r>
            <a:r>
              <a:rPr lang="it-IT" b="1" dirty="0" smtClean="0"/>
              <a:t> </a:t>
            </a:r>
            <a:r>
              <a:rPr lang="it-IT" dirty="0" smtClean="0"/>
              <a:t>importante è </a:t>
            </a:r>
            <a:r>
              <a:rPr lang="it-IT" b="1" dirty="0" smtClean="0"/>
              <a:t>Mt.18</a:t>
            </a:r>
            <a:r>
              <a:rPr lang="it-IT" dirty="0" smtClean="0"/>
              <a:t>. Esso contiene norme ecclesiali, tra cui la correzione fraterna che avviene per tre gradi: correzione tra fratelli, con l’aiuto di un altro fratello e davanti alla Chiesa; essa è  discreta e paziente; volta verso il perdono e nasce dall’amore; senza limiti</a:t>
            </a:r>
          </a:p>
          <a:p>
            <a:pPr>
              <a:buNone/>
            </a:pPr>
            <a:r>
              <a:rPr lang="it-IT" dirty="0" smtClean="0"/>
              <a:t> 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misericord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it-IT" dirty="0" smtClean="0"/>
              <a:t>	Il perdono nasce nella comunità e mediante la comunità: Mt.16,19 e Mt.18,18: legare e sciogliere. I termini nell’uso rabbinico e poi cristiano indicano l’esclusione e la riammissione nella comunità.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it-IT" dirty="0" smtClean="0"/>
              <a:t>E infine bisogna ricordare il dono dello Spirito di </a:t>
            </a:r>
            <a:r>
              <a:rPr lang="it-IT" dirty="0" err="1" smtClean="0"/>
              <a:t>Gv</a:t>
            </a:r>
            <a:r>
              <a:rPr lang="it-IT" dirty="0" smtClean="0"/>
              <a:t>.20,19-23:</a:t>
            </a:r>
          </a:p>
          <a:p>
            <a:pPr algn="just">
              <a:buNone/>
            </a:pPr>
            <a:r>
              <a:rPr lang="it-IT" dirty="0" smtClean="0"/>
              <a:t>	</a:t>
            </a:r>
            <a:r>
              <a:rPr lang="it-IT" i="1" dirty="0" smtClean="0"/>
              <a:t>“Ricevete lo Spirito Santo a chi rimetterete i peccati saranno rimessi a chi non li rimetterete resteranno non rimessi”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METANOIA (CONVERSIONE)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Terminologia:</a:t>
            </a:r>
          </a:p>
          <a:p>
            <a:pPr>
              <a:buNone/>
            </a:pPr>
            <a:r>
              <a:rPr lang="it-IT" dirty="0" smtClean="0"/>
              <a:t>a) Ritrovare la strada dove averla smarrita (</a:t>
            </a:r>
            <a:r>
              <a:rPr lang="it-IT" dirty="0" err="1" smtClean="0"/>
              <a:t>shuv</a:t>
            </a:r>
            <a:r>
              <a:rPr lang="it-IT" dirty="0" smtClean="0"/>
              <a:t>)</a:t>
            </a:r>
          </a:p>
          <a:p>
            <a:pPr>
              <a:buNone/>
            </a:pPr>
            <a:r>
              <a:rPr lang="it-IT" dirty="0" smtClean="0"/>
              <a:t>b) Dare un orientamento nuovo alla propria vita (metanoia)</a:t>
            </a:r>
          </a:p>
          <a:p>
            <a:pPr>
              <a:buNone/>
            </a:pPr>
            <a:r>
              <a:rPr lang="it-IT" dirty="0" smtClean="0"/>
              <a:t>c) Rinnovamento del rapporto con Dio grazie a Cristo (</a:t>
            </a:r>
            <a:r>
              <a:rPr lang="it-IT" dirty="0" err="1" smtClean="0"/>
              <a:t>katallassein</a:t>
            </a:r>
            <a:r>
              <a:rPr lang="it-IT" dirty="0" smtClean="0"/>
              <a:t>) – storia di un amore matrimoniale rinato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tweet_conversio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716881"/>
            <a:ext cx="7620000" cy="42926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Contenuti della conversione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AutoNum type="arabicPeriod"/>
            </a:pPr>
            <a:r>
              <a:rPr lang="it-IT" dirty="0" smtClean="0"/>
              <a:t>Essa avviene </a:t>
            </a:r>
            <a:r>
              <a:rPr lang="it-IT" b="1" dirty="0" smtClean="0"/>
              <a:t>ad opera dello Spirito santo</a:t>
            </a:r>
            <a:r>
              <a:rPr lang="it-IT" dirty="0" smtClean="0"/>
              <a:t> nel cuore dell’uomo: </a:t>
            </a:r>
          </a:p>
          <a:p>
            <a:pPr marL="514350" lvl="0" indent="-514350">
              <a:buNone/>
            </a:pPr>
            <a:r>
              <a:rPr lang="it-IT" dirty="0" smtClean="0"/>
              <a:t> a) è </a:t>
            </a:r>
            <a:r>
              <a:rPr lang="it-IT" i="1" dirty="0" smtClean="0"/>
              <a:t>radicale</a:t>
            </a:r>
            <a:r>
              <a:rPr lang="it-IT" dirty="0" smtClean="0"/>
              <a:t>, perché riguarda tutto l’essere; </a:t>
            </a:r>
          </a:p>
          <a:p>
            <a:pPr marL="514350" lvl="0" indent="-514350">
              <a:buNone/>
            </a:pPr>
            <a:r>
              <a:rPr lang="it-IT" i="1" dirty="0" smtClean="0"/>
              <a:t>b) è graziosa</a:t>
            </a:r>
            <a:r>
              <a:rPr lang="it-IT" dirty="0" smtClean="0"/>
              <a:t>, ossia è Dio che converte a sé l’uomo gratuitamente (Ger.31,18);</a:t>
            </a:r>
            <a:r>
              <a:rPr lang="it-IT" b="1" dirty="0" smtClean="0"/>
              <a:t> </a:t>
            </a:r>
          </a:p>
          <a:p>
            <a:pPr marL="514350" lvl="0" indent="-514350">
              <a:buNone/>
            </a:pPr>
            <a:r>
              <a:rPr lang="it-IT" i="1" dirty="0" smtClean="0"/>
              <a:t>c) è recupero della vera identità umana</a:t>
            </a:r>
            <a:r>
              <a:rPr lang="it-IT" dirty="0" smtClean="0"/>
              <a:t>. Vedi Salmo 50.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CRISTO ELEIMON</a:t>
            </a:r>
            <a:endParaRPr lang="it-IT" dirty="0"/>
          </a:p>
        </p:txBody>
      </p:sp>
      <p:pic>
        <p:nvPicPr>
          <p:cNvPr id="4" name="Segnaposto contenuto 3" descr="Cristo_Eleim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21356" y="1600200"/>
            <a:ext cx="310128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it-IT" dirty="0" smtClean="0"/>
              <a:t>2. La riconciliazione </a:t>
            </a:r>
            <a:r>
              <a:rPr lang="it-IT" b="1" dirty="0" smtClean="0"/>
              <a:t>è ricomposizione dell’umanità</a:t>
            </a:r>
            <a:r>
              <a:rPr lang="it-IT" dirty="0" smtClean="0"/>
              <a:t>. Bisogna andare alla radice, cioè nel cuore dell’uomo, dove avvengono le scelte e la valutazioni. Gesù capovolge le logiche umane. A pentecoste inizia un cammino inverso a Babele, per lo Spirito e la chiesa ne è il segno e lo strumento.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it-IT" dirty="0" smtClean="0"/>
              <a:t>3. </a:t>
            </a:r>
            <a:r>
              <a:rPr lang="it-IT" b="1" dirty="0" smtClean="0"/>
              <a:t>Ricomposizione cosmica</a:t>
            </a:r>
            <a:r>
              <a:rPr lang="it-IT" dirty="0" smtClean="0"/>
              <a:t> (</a:t>
            </a:r>
            <a:r>
              <a:rPr lang="it-IT" dirty="0" err="1" smtClean="0"/>
              <a:t>Ap</a:t>
            </a:r>
            <a:r>
              <a:rPr lang="it-IT" dirty="0" smtClean="0"/>
              <a:t>.21-22): nella Gerusalemme celeste cielo e terra, eternità e storia si incontreranno e si abbracceranno per sempre.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I°</a:t>
            </a:r>
            <a:r>
              <a:rPr lang="it-IT" dirty="0" smtClean="0"/>
              <a:t> esempio: </a:t>
            </a:r>
            <a:r>
              <a:rPr lang="it-IT" dirty="0" err="1" smtClean="0"/>
              <a:t>S.Paolo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b="1" dirty="0" smtClean="0"/>
              <a:t>Atti 26,9-18</a:t>
            </a:r>
            <a:r>
              <a:rPr lang="it-IT" dirty="0" smtClean="0"/>
              <a:t> : in questo testo Paolo descrive la propria conversione come frutto dell’amore preesistente e gratuito di Dio.</a:t>
            </a:r>
          </a:p>
          <a:p>
            <a:r>
              <a:rPr lang="it-IT" b="1" dirty="0" smtClean="0"/>
              <a:t>Gal.1,13-17</a:t>
            </a:r>
            <a:r>
              <a:rPr lang="it-IT" dirty="0" smtClean="0"/>
              <a:t>: egli pone l’accento sull’amore misericordioso di Dio.</a:t>
            </a:r>
          </a:p>
          <a:p>
            <a:r>
              <a:rPr lang="it-IT" dirty="0" smtClean="0"/>
              <a:t>La conversione è una rottura radicale con il passato, sostituito da Cristo. Paolo legge la sua vita come un viaggio e una corsa: la conversione e </a:t>
            </a:r>
            <a:r>
              <a:rPr lang="it-IT" dirty="0" err="1" smtClean="0"/>
              <a:t>ri-orientare</a:t>
            </a:r>
            <a:r>
              <a:rPr lang="it-IT" dirty="0" smtClean="0"/>
              <a:t> la propria vita, sotto la spinta della grazia verso Dio e i fratelli.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II°</a:t>
            </a:r>
            <a:r>
              <a:rPr lang="it-IT" dirty="0" smtClean="0"/>
              <a:t> esempio: </a:t>
            </a:r>
            <a:r>
              <a:rPr lang="it-IT" dirty="0" err="1" smtClean="0"/>
              <a:t>Zaccheo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b="1" dirty="0" err="1" smtClean="0"/>
              <a:t>Lc</a:t>
            </a:r>
            <a:r>
              <a:rPr lang="it-IT" b="1" dirty="0" smtClean="0"/>
              <a:t>.19,10:</a:t>
            </a:r>
            <a:r>
              <a:rPr lang="it-IT" dirty="0" smtClean="0"/>
              <a:t> Si possono notare queste cose: </a:t>
            </a:r>
          </a:p>
          <a:p>
            <a:pPr marL="514350" indent="-514350">
              <a:buAutoNum type="alphaLcParenR"/>
            </a:pPr>
            <a:r>
              <a:rPr lang="it-IT" dirty="0" smtClean="0"/>
              <a:t>l’iniziativa di Dio dentro una disponibilità umana; </a:t>
            </a:r>
          </a:p>
          <a:p>
            <a:pPr marL="514350" indent="-514350">
              <a:buAutoNum type="alphaLcParenR"/>
            </a:pPr>
            <a:r>
              <a:rPr lang="it-IT" dirty="0" smtClean="0"/>
              <a:t>urgenza della situazione e prontezza della decisione; </a:t>
            </a:r>
          </a:p>
          <a:p>
            <a:pPr marL="514350" indent="-514350">
              <a:buAutoNum type="alphaLcParenR"/>
            </a:pPr>
            <a:r>
              <a:rPr lang="it-IT" dirty="0" smtClean="0"/>
              <a:t>la gioia (</a:t>
            </a:r>
            <a:r>
              <a:rPr lang="it-IT" dirty="0" err="1" smtClean="0"/>
              <a:t>cfr.Lc</a:t>
            </a:r>
            <a:r>
              <a:rPr lang="it-IT" dirty="0" smtClean="0"/>
              <a:t>.15,1ss);</a:t>
            </a:r>
          </a:p>
          <a:p>
            <a:pPr marL="514350" indent="-514350">
              <a:buAutoNum type="alphaLcParenR"/>
            </a:pPr>
            <a:r>
              <a:rPr lang="it-IT" dirty="0" smtClean="0"/>
              <a:t>il distacco dei beni che diventa carità e condivisione.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it-IT" dirty="0" smtClean="0"/>
              <a:t>Sintesi:</a:t>
            </a:r>
          </a:p>
          <a:p>
            <a:r>
              <a:rPr lang="it-IT" dirty="0" smtClean="0"/>
              <a:t>L’annuncio del Regno fa cambiare strada all’uomo. Esso si incentra nella persona di Gesù, che si può incontrare, che solleva dal peccato per lo Spirito, e che perdona.</a:t>
            </a:r>
          </a:p>
          <a:p>
            <a:r>
              <a:rPr lang="it-IT" dirty="0" smtClean="0"/>
              <a:t>La conversione  è aderire al Cristo che vie nella sua Chiesa, aderire ad una norma di vita e uno stile di vita comunitario.</a:t>
            </a:r>
          </a:p>
          <a:p>
            <a:r>
              <a:rPr lang="it-IT" dirty="0" smtClean="0"/>
              <a:t>Convertirsi alla fede di un Dio diverso e nella fede, perché diventa movimento verso di lui e verso i fratelli.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tenerezz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90862" y="1958181"/>
            <a:ext cx="2962275" cy="3810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domande più diffuse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it-IT" dirty="0" smtClean="0"/>
              <a:t>Perché mi devo andare a confessare? </a:t>
            </a:r>
          </a:p>
          <a:p>
            <a:pPr marL="514350" indent="-514350">
              <a:buAutoNum type="arabicPeriod"/>
            </a:pPr>
            <a:r>
              <a:rPr lang="it-IT" dirty="0" smtClean="0"/>
              <a:t>Io non so più come confessarmi..</a:t>
            </a:r>
          </a:p>
          <a:p>
            <a:pPr marL="514350" indent="-514350">
              <a:buAutoNum type="arabicPeriod"/>
            </a:pPr>
            <a:r>
              <a:rPr lang="it-IT" dirty="0" smtClean="0"/>
              <a:t>Che cosa è il peccato?</a:t>
            </a:r>
          </a:p>
          <a:p>
            <a:pPr marL="514350" indent="-514350">
              <a:buAutoNum type="arabicPeriod"/>
            </a:pPr>
            <a:r>
              <a:rPr lang="it-IT" dirty="0" smtClean="0"/>
              <a:t>Perché devo confessarmi davanti a un prete, non posso confessarmi a tu per tu con Dio?</a:t>
            </a:r>
          </a:p>
          <a:p>
            <a:pPr marL="514350" indent="-514350">
              <a:buAutoNum type="arabicPeriod"/>
            </a:pPr>
            <a:r>
              <a:rPr lang="it-IT" dirty="0" smtClean="0"/>
              <a:t>Ci sono tanti momenti in cui si chiede perdono a Dio, perché proprio la confessione?</a:t>
            </a:r>
          </a:p>
          <a:p>
            <a:pPr marL="514350" indent="-514350">
              <a:buAutoNum type="arabicPeriod"/>
            </a:pPr>
            <a:r>
              <a:rPr lang="it-IT" dirty="0" smtClean="0"/>
              <a:t>Per fare la Comunione mi devo confessare prima? (</a:t>
            </a:r>
            <a:r>
              <a:rPr lang="it-IT" i="1" dirty="0" smtClean="0"/>
              <a:t>così mi avevano sempre </a:t>
            </a:r>
            <a:r>
              <a:rPr lang="it-IT" i="1" dirty="0" err="1" smtClean="0"/>
              <a:t>insegnato</a:t>
            </a:r>
            <a:r>
              <a:rPr lang="it-IT" dirty="0" err="1" smtClean="0"/>
              <a:t>…</a:t>
            </a:r>
            <a:r>
              <a:rPr lang="it-IT" dirty="0" smtClean="0"/>
              <a:t>)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pensieros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9332" y="1600200"/>
            <a:ext cx="678533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TERMINOLOGIA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b="1" u="sng" dirty="0" smtClean="0"/>
              <a:t>Penitenza</a:t>
            </a:r>
            <a:r>
              <a:rPr lang="it-IT" dirty="0" smtClean="0"/>
              <a:t> ha a che fare con l’annuncio del Regno, cioè la conversione</a:t>
            </a:r>
          </a:p>
          <a:p>
            <a:pPr>
              <a:buNone/>
            </a:pPr>
            <a:r>
              <a:rPr lang="it-IT" b="1" u="sng" dirty="0" smtClean="0"/>
              <a:t>Riconciliazione </a:t>
            </a:r>
            <a:r>
              <a:rPr lang="it-IT" dirty="0" smtClean="0"/>
              <a:t> è l’atto con il quale Dio, in Cristo, ci riconcilia con sé  (dimensione comunitaria)</a:t>
            </a:r>
          </a:p>
          <a:p>
            <a:pPr>
              <a:buNone/>
            </a:pPr>
            <a:r>
              <a:rPr lang="it-IT" b="1" u="sng" dirty="0" smtClean="0"/>
              <a:t>Confessione</a:t>
            </a:r>
            <a:r>
              <a:rPr lang="it-IT" dirty="0" smtClean="0"/>
              <a:t> è l’atto con il quale l’uomo riconosce i suoi peccati (dimensione e responsabilità personale)</a:t>
            </a:r>
            <a:endParaRPr lang="it-IT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NOSTRE RIFLESSIONI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it-IT" dirty="0" smtClean="0"/>
              <a:t>Nella prima riflessione viene affrontato il tema del peccato e di conseguenza la liberazione dal peccato</a:t>
            </a:r>
          </a:p>
          <a:p>
            <a:pPr marL="514350" indent="-514350">
              <a:buAutoNum type="arabicPeriod"/>
            </a:pPr>
            <a:r>
              <a:rPr lang="it-IT" dirty="0" smtClean="0"/>
              <a:t>Nella seconda riflessione il sacramento della Riconciliazione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6000" dirty="0" smtClean="0"/>
              <a:t>IL PECCATO</a:t>
            </a:r>
            <a:endParaRPr lang="it-IT" sz="6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914400" indent="-914400">
              <a:buAutoNum type="arabicPeriod"/>
            </a:pPr>
            <a:r>
              <a:rPr lang="it-IT" sz="5400" dirty="0" smtClean="0"/>
              <a:t>MYSTERIUM INIQUITATIS</a:t>
            </a:r>
          </a:p>
          <a:p>
            <a:pPr marL="914400" indent="-914400">
              <a:buNone/>
            </a:pPr>
            <a:r>
              <a:rPr lang="it-IT" sz="4300" i="1" dirty="0" smtClean="0"/>
              <a:t>(il peccato)</a:t>
            </a:r>
          </a:p>
          <a:p>
            <a:pPr marL="514350" indent="-514350">
              <a:buNone/>
            </a:pPr>
            <a:r>
              <a:rPr lang="it-IT" sz="5400" dirty="0" smtClean="0"/>
              <a:t>2. MYSTERIUM PIETATIS</a:t>
            </a:r>
          </a:p>
          <a:p>
            <a:pPr marL="514350" indent="-514350">
              <a:buNone/>
            </a:pPr>
            <a:r>
              <a:rPr lang="it-IT" sz="4300" i="1" dirty="0" smtClean="0"/>
              <a:t>(la misericordia)</a:t>
            </a:r>
          </a:p>
          <a:p>
            <a:pPr marL="514350" indent="-514350">
              <a:buNone/>
            </a:pPr>
            <a:r>
              <a:rPr lang="it-IT" sz="5400" dirty="0" smtClean="0"/>
              <a:t>3. METANOIA</a:t>
            </a:r>
          </a:p>
          <a:p>
            <a:pPr marL="514350" indent="-514350">
              <a:buNone/>
            </a:pPr>
            <a:r>
              <a:rPr lang="it-IT" sz="4300" i="1" dirty="0" smtClean="0"/>
              <a:t>(la conversione)</a:t>
            </a:r>
            <a:endParaRPr lang="it-IT" sz="43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pecca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92808" y="2689701"/>
            <a:ext cx="5358384" cy="23469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MYSTERIUM INIQUITATIS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lphaLcParenR"/>
            </a:pPr>
            <a:r>
              <a:rPr lang="it-IT" dirty="0" smtClean="0"/>
              <a:t>La rivelazione del peccato è conseguente all’</a:t>
            </a:r>
            <a:r>
              <a:rPr lang="it-IT" b="1" dirty="0" smtClean="0"/>
              <a:t>Alleanza </a:t>
            </a:r>
            <a:r>
              <a:rPr lang="it-IT" dirty="0" smtClean="0"/>
              <a:t>di Dio con il suo popolo, interpretata come un rapporto nuziale </a:t>
            </a:r>
          </a:p>
          <a:p>
            <a:pPr marL="514350" indent="-514350">
              <a:buAutoNum type="alphaLcParenR"/>
            </a:pPr>
            <a:r>
              <a:rPr lang="it-IT" dirty="0" smtClean="0"/>
              <a:t>All’alleanza va unita la “rivelazione” della </a:t>
            </a:r>
            <a:r>
              <a:rPr lang="it-IT" b="1" dirty="0" smtClean="0"/>
              <a:t>Creazione.</a:t>
            </a:r>
            <a:r>
              <a:rPr lang="it-IT" dirty="0" smtClean="0"/>
              <a:t> L’uomo è creato a immagine di Dio e il peccato offende “ogni uomo” </a:t>
            </a:r>
          </a:p>
          <a:p>
            <a:pPr marL="514350" indent="-514350">
              <a:buAutoNum type="alphaLcParenR"/>
            </a:pPr>
            <a:r>
              <a:rPr lang="it-IT" dirty="0" smtClean="0"/>
              <a:t>Alleanza e Creazione sono le ragioni che giustificano l’INCARNAZIONE del Figlio di Dio </a:t>
            </a:r>
            <a:r>
              <a:rPr lang="it-IT" i="1" dirty="0" smtClean="0"/>
              <a:t>venuto a dare la vita per le moltitudini</a:t>
            </a:r>
            <a:endParaRPr lang="it-IT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824</Words>
  <Application>Microsoft Office PowerPoint</Application>
  <PresentationFormat>Presentazione su schermo (4:3)</PresentationFormat>
  <Paragraphs>82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Tema di Office</vt:lpstr>
      <vt:lpstr>SACRAMENTO DELLA RICONCILIAZIONE</vt:lpstr>
      <vt:lpstr>CRISTO ELEIMON</vt:lpstr>
      <vt:lpstr>Le domande più diffuse</vt:lpstr>
      <vt:lpstr>Diapositiva 4</vt:lpstr>
      <vt:lpstr>LA TERMINOLOGIA</vt:lpstr>
      <vt:lpstr>LE NOSTRE RIFLESSIONI</vt:lpstr>
      <vt:lpstr>IL PECCATO</vt:lpstr>
      <vt:lpstr>Diapositiva 8</vt:lpstr>
      <vt:lpstr>MYSTERIUM INIQUITATIS </vt:lpstr>
      <vt:lpstr>Alcune caratteristiche del peccato</vt:lpstr>
      <vt:lpstr>Diapositiva 11</vt:lpstr>
      <vt:lpstr>MYSTERIUM PIETATIS</vt:lpstr>
      <vt:lpstr>Diapositiva 13</vt:lpstr>
      <vt:lpstr>Diapositiva 14</vt:lpstr>
      <vt:lpstr>Diapositiva 15</vt:lpstr>
      <vt:lpstr>Diapositiva 16</vt:lpstr>
      <vt:lpstr>METANOIA (CONVERSIONE)</vt:lpstr>
      <vt:lpstr>Diapositiva 18</vt:lpstr>
      <vt:lpstr>Contenuti della conversione</vt:lpstr>
      <vt:lpstr>Diapositiva 20</vt:lpstr>
      <vt:lpstr>Diapositiva 21</vt:lpstr>
      <vt:lpstr>I° esempio: S.Paolo</vt:lpstr>
      <vt:lpstr>II° esempio: Zaccheo</vt:lpstr>
      <vt:lpstr>Diapositiva 24</vt:lpstr>
      <vt:lpstr>Diapositiva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SACRAMENTO DELLA RICONCILIAZIONE</dc:title>
  <dc:creator> </dc:creator>
  <cp:lastModifiedBy>filippo</cp:lastModifiedBy>
  <cp:revision>17</cp:revision>
  <dcterms:created xsi:type="dcterms:W3CDTF">2016-02-11T10:16:10Z</dcterms:created>
  <dcterms:modified xsi:type="dcterms:W3CDTF">2016-02-14T14:02:19Z</dcterms:modified>
</cp:coreProperties>
</file>